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8" r:id="rId1"/>
  </p:sldMasterIdLst>
  <p:sldIdLst>
    <p:sldId id="256" r:id="rId2"/>
    <p:sldId id="257" r:id="rId3"/>
    <p:sldId id="258" r:id="rId4"/>
    <p:sldId id="259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6" autoAdjust="0"/>
    <p:restoredTop sz="94660"/>
  </p:normalViewPr>
  <p:slideViewPr>
    <p:cSldViewPr snapToGrid="0">
      <p:cViewPr varScale="1">
        <p:scale>
          <a:sx n="78" d="100"/>
          <a:sy n="78" d="100"/>
        </p:scale>
        <p:origin x="82" y="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Forecast of CATY165S0 Cost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Sheet1!$C$1</c:f>
              <c:strCache>
                <c:ptCount val="1"/>
                <c:pt idx="0">
                  <c:v>Price per Ton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Sheet1!$B$2:$B$23</c:f>
              <c:numCache>
                <c:formatCode>General</c:formatCode>
                <c:ptCount val="22"/>
                <c:pt idx="0">
                  <c:v>2000</c:v>
                </c:pt>
                <c:pt idx="1">
                  <c:v>2001</c:v>
                </c:pt>
                <c:pt idx="2">
                  <c:v>2002</c:v>
                </c:pt>
                <c:pt idx="3">
                  <c:v>2003</c:v>
                </c:pt>
                <c:pt idx="4">
                  <c:v>2004</c:v>
                </c:pt>
                <c:pt idx="5">
                  <c:v>2005</c:v>
                </c:pt>
                <c:pt idx="6">
                  <c:v>2006</c:v>
                </c:pt>
                <c:pt idx="7">
                  <c:v>2007</c:v>
                </c:pt>
                <c:pt idx="8">
                  <c:v>2008</c:v>
                </c:pt>
                <c:pt idx="9">
                  <c:v>2009</c:v>
                </c:pt>
                <c:pt idx="10">
                  <c:v>2010</c:v>
                </c:pt>
                <c:pt idx="11">
                  <c:v>2011</c:v>
                </c:pt>
                <c:pt idx="12">
                  <c:v>2012</c:v>
                </c:pt>
                <c:pt idx="13">
                  <c:v>2013</c:v>
                </c:pt>
                <c:pt idx="14">
                  <c:v>2014</c:v>
                </c:pt>
                <c:pt idx="15">
                  <c:v>2015</c:v>
                </c:pt>
                <c:pt idx="16">
                  <c:v>2016</c:v>
                </c:pt>
                <c:pt idx="17">
                  <c:v>2017</c:v>
                </c:pt>
                <c:pt idx="18">
                  <c:v>2018</c:v>
                </c:pt>
                <c:pt idx="19">
                  <c:v>2019</c:v>
                </c:pt>
                <c:pt idx="20">
                  <c:v>2020</c:v>
                </c:pt>
                <c:pt idx="21">
                  <c:v>2021</c:v>
                </c:pt>
              </c:numCache>
            </c:numRef>
          </c:cat>
          <c:val>
            <c:numRef>
              <c:f>Sheet1!$C$2:$C$23</c:f>
              <c:numCache>
                <c:formatCode>General</c:formatCode>
                <c:ptCount val="22"/>
                <c:pt idx="0">
                  <c:v>4250</c:v>
                </c:pt>
                <c:pt idx="1">
                  <c:v>3800</c:v>
                </c:pt>
                <c:pt idx="2">
                  <c:v>3950</c:v>
                </c:pt>
                <c:pt idx="3">
                  <c:v>3800</c:v>
                </c:pt>
                <c:pt idx="4">
                  <c:v>3700</c:v>
                </c:pt>
                <c:pt idx="5">
                  <c:v>3600</c:v>
                </c:pt>
                <c:pt idx="6">
                  <c:v>3650</c:v>
                </c:pt>
                <c:pt idx="7">
                  <c:v>3500</c:v>
                </c:pt>
                <c:pt idx="8">
                  <c:v>3550</c:v>
                </c:pt>
                <c:pt idx="9">
                  <c:v>3650</c:v>
                </c:pt>
                <c:pt idx="10">
                  <c:v>3700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397-4FC2-815C-59F6D7CBC38B}"/>
            </c:ext>
          </c:extLst>
        </c:ser>
        <c:ser>
          <c:idx val="3"/>
          <c:order val="3"/>
          <c:tx>
            <c:strRef>
              <c:f>Sheet1!$F$1</c:f>
              <c:strCache>
                <c:ptCount val="1"/>
                <c:pt idx="0">
                  <c:v>Forecast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Sheet1!$B$2:$B$23</c:f>
              <c:numCache>
                <c:formatCode>General</c:formatCode>
                <c:ptCount val="22"/>
                <c:pt idx="0">
                  <c:v>2000</c:v>
                </c:pt>
                <c:pt idx="1">
                  <c:v>2001</c:v>
                </c:pt>
                <c:pt idx="2">
                  <c:v>2002</c:v>
                </c:pt>
                <c:pt idx="3">
                  <c:v>2003</c:v>
                </c:pt>
                <c:pt idx="4">
                  <c:v>2004</c:v>
                </c:pt>
                <c:pt idx="5">
                  <c:v>2005</c:v>
                </c:pt>
                <c:pt idx="6">
                  <c:v>2006</c:v>
                </c:pt>
                <c:pt idx="7">
                  <c:v>2007</c:v>
                </c:pt>
                <c:pt idx="8">
                  <c:v>2008</c:v>
                </c:pt>
                <c:pt idx="9">
                  <c:v>2009</c:v>
                </c:pt>
                <c:pt idx="10">
                  <c:v>2010</c:v>
                </c:pt>
                <c:pt idx="11">
                  <c:v>2011</c:v>
                </c:pt>
                <c:pt idx="12">
                  <c:v>2012</c:v>
                </c:pt>
                <c:pt idx="13">
                  <c:v>2013</c:v>
                </c:pt>
                <c:pt idx="14">
                  <c:v>2014</c:v>
                </c:pt>
                <c:pt idx="15">
                  <c:v>2015</c:v>
                </c:pt>
                <c:pt idx="16">
                  <c:v>2016</c:v>
                </c:pt>
                <c:pt idx="17">
                  <c:v>2017</c:v>
                </c:pt>
                <c:pt idx="18">
                  <c:v>2018</c:v>
                </c:pt>
                <c:pt idx="19">
                  <c:v>2019</c:v>
                </c:pt>
                <c:pt idx="20">
                  <c:v>2020</c:v>
                </c:pt>
                <c:pt idx="21">
                  <c:v>2021</c:v>
                </c:pt>
              </c:numCache>
            </c:numRef>
          </c:cat>
          <c:val>
            <c:numRef>
              <c:f>Sheet1!$F$2:$F$23</c:f>
              <c:numCache>
                <c:formatCode>General</c:formatCode>
                <c:ptCount val="22"/>
                <c:pt idx="2">
                  <c:v>3350</c:v>
                </c:pt>
                <c:pt idx="3">
                  <c:v>3764</c:v>
                </c:pt>
                <c:pt idx="4">
                  <c:v>3749.8399999999997</c:v>
                </c:pt>
                <c:pt idx="5">
                  <c:v>3635.1104</c:v>
                </c:pt>
                <c:pt idx="6">
                  <c:v>3509.6938239999995</c:v>
                </c:pt>
                <c:pt idx="7">
                  <c:v>3614.4064614399995</c:v>
                </c:pt>
                <c:pt idx="8">
                  <c:v>3442.1288536063998</c:v>
                </c:pt>
                <c:pt idx="9">
                  <c:v>3516.7108657315844</c:v>
                </c:pt>
                <c:pt idx="10">
                  <c:v>3696.9323140884071</c:v>
                </c:pt>
                <c:pt idx="11">
                  <c:v>3774.9399227431909</c:v>
                </c:pt>
                <c:pt idx="12">
                  <c:v>3850.4933826687006</c:v>
                </c:pt>
                <c:pt idx="13">
                  <c:v>3926.0468425942104</c:v>
                </c:pt>
                <c:pt idx="14">
                  <c:v>4001.6003025197201</c:v>
                </c:pt>
                <c:pt idx="15">
                  <c:v>4077.1537624452299</c:v>
                </c:pt>
                <c:pt idx="16">
                  <c:v>4152.7072223707391</c:v>
                </c:pt>
                <c:pt idx="17">
                  <c:v>4228.2606822962489</c:v>
                </c:pt>
                <c:pt idx="18">
                  <c:v>4303.8141422217586</c:v>
                </c:pt>
                <c:pt idx="19">
                  <c:v>4379.3676021472684</c:v>
                </c:pt>
                <c:pt idx="20">
                  <c:v>4454.9210620727781</c:v>
                </c:pt>
                <c:pt idx="21">
                  <c:v>4530.4745219982879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D397-4FC2-815C-59F6D7CBC3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5322400"/>
        <c:axId val="515322072"/>
        <c:extLst>
          <c:ext xmlns:c15="http://schemas.microsoft.com/office/drawing/2012/chart" uri="{02D57815-91ED-43cb-92C2-25804820EDAC}">
            <c15:filteredLine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Level </c:v>
                      </c:pt>
                    </c:strCache>
                  </c:strRef>
                </c:tx>
                <c:spPr>
                  <a:ln w="28575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>
                      <c:ext uri="{02D57815-91ED-43cb-92C2-25804820EDAC}">
                        <c15:formulaRef>
                          <c15:sqref>Sheet1!$B$2:$B$23</c15:sqref>
                        </c15:formulaRef>
                      </c:ext>
                    </c:extLst>
                    <c:numCache>
                      <c:formatCode>General</c:formatCode>
                      <c:ptCount val="22"/>
                      <c:pt idx="0">
                        <c:v>2000</c:v>
                      </c:pt>
                      <c:pt idx="1">
                        <c:v>2001</c:v>
                      </c:pt>
                      <c:pt idx="2">
                        <c:v>2002</c:v>
                      </c:pt>
                      <c:pt idx="3">
                        <c:v>2003</c:v>
                      </c:pt>
                      <c:pt idx="4">
                        <c:v>2004</c:v>
                      </c:pt>
                      <c:pt idx="5">
                        <c:v>2005</c:v>
                      </c:pt>
                      <c:pt idx="6">
                        <c:v>2006</c:v>
                      </c:pt>
                      <c:pt idx="7">
                        <c:v>2007</c:v>
                      </c:pt>
                      <c:pt idx="8">
                        <c:v>2008</c:v>
                      </c:pt>
                      <c:pt idx="9">
                        <c:v>2009</c:v>
                      </c:pt>
                      <c:pt idx="10">
                        <c:v>2010</c:v>
                      </c:pt>
                      <c:pt idx="11">
                        <c:v>2011</c:v>
                      </c:pt>
                      <c:pt idx="12">
                        <c:v>2012</c:v>
                      </c:pt>
                      <c:pt idx="13">
                        <c:v>2013</c:v>
                      </c:pt>
                      <c:pt idx="14">
                        <c:v>2014</c:v>
                      </c:pt>
                      <c:pt idx="15">
                        <c:v>2015</c:v>
                      </c:pt>
                      <c:pt idx="16">
                        <c:v>2016</c:v>
                      </c:pt>
                      <c:pt idx="17">
                        <c:v>2017</c:v>
                      </c:pt>
                      <c:pt idx="18">
                        <c:v>2018</c:v>
                      </c:pt>
                      <c:pt idx="19">
                        <c:v>2019</c:v>
                      </c:pt>
                      <c:pt idx="20">
                        <c:v>2020</c:v>
                      </c:pt>
                      <c:pt idx="21">
                        <c:v>2021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Sheet1!$D$2:$D$23</c15:sqref>
                        </c15:formulaRef>
                      </c:ext>
                    </c:extLst>
                    <c:numCache>
                      <c:formatCode>General</c:formatCode>
                      <c:ptCount val="22"/>
                      <c:pt idx="1">
                        <c:v>3800</c:v>
                      </c:pt>
                      <c:pt idx="2">
                        <c:v>3830</c:v>
                      </c:pt>
                      <c:pt idx="3">
                        <c:v>3792.7999999999997</c:v>
                      </c:pt>
                      <c:pt idx="4">
                        <c:v>3709.9679999999998</c:v>
                      </c:pt>
                      <c:pt idx="5">
                        <c:v>3607.0220799999997</c:v>
                      </c:pt>
                      <c:pt idx="6">
                        <c:v>3621.9387647999997</c:v>
                      </c:pt>
                      <c:pt idx="7">
                        <c:v>3522.8812922879997</c:v>
                      </c:pt>
                      <c:pt idx="8">
                        <c:v>3528.4257707212801</c:v>
                      </c:pt>
                      <c:pt idx="9">
                        <c:v>3623.3421731463168</c:v>
                      </c:pt>
                      <c:pt idx="10">
                        <c:v>3699.3864628176811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2-D397-4FC2-815C-59F6D7CBC38B}"/>
                  </c:ext>
                </c:extLst>
              </c15:ser>
            </c15:filteredLineSeries>
            <c15:filteredLine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Sheet1!$E$1</c15:sqref>
                        </c15:formulaRef>
                      </c:ext>
                    </c:extLst>
                    <c:strCache>
                      <c:ptCount val="1"/>
                      <c:pt idx="0">
                        <c:v>Trend</c:v>
                      </c:pt>
                    </c:strCache>
                  </c:strRef>
                </c:tx>
                <c:spPr>
                  <a:ln w="28575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Sheet1!$B$2:$B$23</c15:sqref>
                        </c15:formulaRef>
                      </c:ext>
                    </c:extLst>
                    <c:numCache>
                      <c:formatCode>General</c:formatCode>
                      <c:ptCount val="22"/>
                      <c:pt idx="0">
                        <c:v>2000</c:v>
                      </c:pt>
                      <c:pt idx="1">
                        <c:v>2001</c:v>
                      </c:pt>
                      <c:pt idx="2">
                        <c:v>2002</c:v>
                      </c:pt>
                      <c:pt idx="3">
                        <c:v>2003</c:v>
                      </c:pt>
                      <c:pt idx="4">
                        <c:v>2004</c:v>
                      </c:pt>
                      <c:pt idx="5">
                        <c:v>2005</c:v>
                      </c:pt>
                      <c:pt idx="6">
                        <c:v>2006</c:v>
                      </c:pt>
                      <c:pt idx="7">
                        <c:v>2007</c:v>
                      </c:pt>
                      <c:pt idx="8">
                        <c:v>2008</c:v>
                      </c:pt>
                      <c:pt idx="9">
                        <c:v>2009</c:v>
                      </c:pt>
                      <c:pt idx="10">
                        <c:v>2010</c:v>
                      </c:pt>
                      <c:pt idx="11">
                        <c:v>2011</c:v>
                      </c:pt>
                      <c:pt idx="12">
                        <c:v>2012</c:v>
                      </c:pt>
                      <c:pt idx="13">
                        <c:v>2013</c:v>
                      </c:pt>
                      <c:pt idx="14">
                        <c:v>2014</c:v>
                      </c:pt>
                      <c:pt idx="15">
                        <c:v>2015</c:v>
                      </c:pt>
                      <c:pt idx="16">
                        <c:v>2016</c:v>
                      </c:pt>
                      <c:pt idx="17">
                        <c:v>2017</c:v>
                      </c:pt>
                      <c:pt idx="18">
                        <c:v>2018</c:v>
                      </c:pt>
                      <c:pt idx="19">
                        <c:v>2019</c:v>
                      </c:pt>
                      <c:pt idx="20">
                        <c:v>2020</c:v>
                      </c:pt>
                      <c:pt idx="21">
                        <c:v>2021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Sheet1!$E$2:$E$23</c15:sqref>
                        </c15:formulaRef>
                      </c:ext>
                    </c:extLst>
                    <c:numCache>
                      <c:formatCode>General</c:formatCode>
                      <c:ptCount val="22"/>
                      <c:pt idx="1">
                        <c:v>-450</c:v>
                      </c:pt>
                      <c:pt idx="2">
                        <c:v>-65.999999999999986</c:v>
                      </c:pt>
                      <c:pt idx="3">
                        <c:v>-42.960000000000214</c:v>
                      </c:pt>
                      <c:pt idx="4">
                        <c:v>-74.857599999999948</c:v>
                      </c:pt>
                      <c:pt idx="5">
                        <c:v>-97.328256000000081</c:v>
                      </c:pt>
                      <c:pt idx="6">
                        <c:v>-7.5323033600000215</c:v>
                      </c:pt>
                      <c:pt idx="7">
                        <c:v>-80.752438681600012</c:v>
                      </c:pt>
                      <c:pt idx="8">
                        <c:v>-11.714904989695722</c:v>
                      </c:pt>
                      <c:pt idx="9">
                        <c:v>73.590140942090244</c:v>
                      </c:pt>
                      <c:pt idx="10">
                        <c:v>75.553459925509543</c:v>
                      </c:pt>
                    </c:numCache>
                  </c:numRef>
                </c:val>
                <c:smooth val="0"/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D397-4FC2-815C-59F6D7CBC38B}"/>
                  </c:ext>
                </c:extLst>
              </c15:ser>
            </c15:filteredLineSeries>
          </c:ext>
        </c:extLst>
      </c:lineChart>
      <c:catAx>
        <c:axId val="51532240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Year</a:t>
                </a:r>
              </a:p>
            </c:rich>
          </c:tx>
          <c:layout>
            <c:manualLayout>
              <c:xMode val="edge"/>
              <c:yMode val="edge"/>
              <c:x val="0.48529798555054832"/>
              <c:y val="0.8334006874395282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5322072"/>
        <c:crosses val="autoZero"/>
        <c:auto val="1"/>
        <c:lblAlgn val="ctr"/>
        <c:lblOffset val="100"/>
        <c:noMultiLvlLbl val="0"/>
      </c:catAx>
      <c:valAx>
        <c:axId val="515322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CATY165S0</a:t>
                </a:r>
                <a:r>
                  <a:rPr lang="en-US" baseline="0"/>
                  <a:t> Cost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53224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g>
</file>

<file path=ppt/media/image3.png>
</file>

<file path=ppt/media/image4.jpg>
</file>

<file path=ppt/media/image5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DDA51639-B2D6-4652-B8C3-1B4C224A7BAF}" type="datetimeFigureOut">
              <a:rPr lang="en-US" dirty="0"/>
              <a:t>10/4/2020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6AA8-A04B-4104-9AE2-BD48D340E27F}" type="datetimeFigureOut">
              <a:rPr lang="en-US" dirty="0"/>
              <a:t>10/4/2020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0BF79-FAC6-4A96-8DE1-F7B82E2E1652}" type="datetimeFigureOut">
              <a:rPr lang="en-US" dirty="0"/>
              <a:t>10/4/2020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5DD9-2C52-442D-92E2-8072C0C3D7CD}" type="datetimeFigureOut">
              <a:rPr lang="en-US" dirty="0"/>
              <a:t>10/4/2020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44961B7-6B89-48AB-966F-622E2788EECC}" type="datetimeFigureOut">
              <a:rPr lang="en-US" dirty="0"/>
              <a:t>10/4/2020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3D6FB-79CC-4683-A046-BBE785BA1BED}" type="datetimeFigureOut">
              <a:rPr lang="en-US" dirty="0"/>
              <a:t>10/4/2020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B3E8-48F1-4B23-8498-D8A04A81EC9C}" type="datetimeFigureOut">
              <a:rPr lang="en-US" dirty="0"/>
              <a:t>10/4/2020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90D90-AA62-404D-A741-635B4370F9CB}" type="datetimeFigureOut">
              <a:rPr lang="en-US" dirty="0"/>
              <a:t>10/4/2020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002E4-6836-46D1-9DBB-3C27C0DD3A89}" type="datetimeFigureOut">
              <a:rPr lang="en-US" dirty="0"/>
              <a:t>10/4/2020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131DD-A141-4471-BCF9-C6073EDD7E20}" type="datetimeFigureOut">
              <a:rPr lang="en-US" dirty="0"/>
              <a:t>10/4/2020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AB334A90-EB03-42F3-8859-2C2B2724C058}" type="datetimeFigureOut">
              <a:rPr lang="en-US" dirty="0"/>
              <a:t>10/4/2020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BC48EC7-AF6A-48D3-8284-14BACBEBDD84}" type="datetimeFigureOut">
              <a:rPr lang="en-US" dirty="0"/>
              <a:t>10/4/2020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9B548-D5B4-423E-846D-F817AFC4EC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ChinaCarb Simulation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2CC973-6327-4C0E-B230-E11C234C52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Phillip Frederick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969AABB1-B93F-43EA-8B8B-5F3BC46857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577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25"/>
    </mc:Choice>
    <mc:Fallback>
      <p:transition spd="slow" advTm="118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798FD-7314-41BB-B6E8-50D8CA5D6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850880" cy="1371600"/>
          </a:xfrm>
        </p:spPr>
        <p:txBody>
          <a:bodyPr/>
          <a:lstStyle/>
          <a:p>
            <a:r>
              <a:rPr lang="en-US" dirty="0"/>
              <a:t>Who is ChinaCarb?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13924-A721-4FE6-9355-2FC642E36F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9639D3-D0EA-4AF1-B0E0-5B60AC401D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437" y="2601157"/>
            <a:ext cx="5203291" cy="3614249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Produces pitch based carbon fiber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Product has various applications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E.g. Aerospace, Automotive Industries 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D3935E4-95F5-4F66-8A5F-4F4CCC42B83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5989320" y="2059094"/>
            <a:ext cx="5928360" cy="3854026"/>
          </a:xfr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61C19CA-25AA-4421-9117-F121945D1B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587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723"/>
    </mc:Choice>
    <mc:Fallback>
      <p:transition spd="slow" advTm="397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0836D-D096-449A-998F-8948B65CF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Potential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0BB76-E5CD-4F3D-814A-2CDF5C924A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1798320"/>
            <a:ext cx="10165080" cy="405384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Use remaining supply of pitch until it runs out the following year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Acquire the pitch technology from  European chemical company for 1 million RMB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Proceed to build pitch plant and assume working capital costs of 5 million dollars at a 3% annual increase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56EDBDD-1C0B-4CC5-9D2C-8A7645CBF4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586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435"/>
    </mc:Choice>
    <mc:Fallback>
      <p:transition spd="slow" advTm="58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E51E8-654D-4F14-B02A-D050A63EC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26720"/>
            <a:ext cx="10058400" cy="975360"/>
          </a:xfrm>
        </p:spPr>
        <p:txBody>
          <a:bodyPr/>
          <a:lstStyle/>
          <a:p>
            <a:r>
              <a:rPr lang="en-US" dirty="0"/>
              <a:t>Simulation Outcome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4EAD9-4D28-404F-842D-E450499E2D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7680" y="1584960"/>
            <a:ext cx="5882642" cy="4491560"/>
          </a:xfrm>
        </p:spPr>
        <p:txBody>
          <a:bodyPr>
            <a:noAutofit/>
          </a:bodyPr>
          <a:lstStyle/>
          <a:p>
            <a:r>
              <a:rPr lang="en-US" sz="2000" dirty="0"/>
              <a:t>Should ChinaCarb purchase the pitch technology and should they build the pitch plant?</a:t>
            </a:r>
          </a:p>
          <a:p>
            <a:r>
              <a:rPr lang="en-US" sz="2000" dirty="0"/>
              <a:t>Develop a histogram of the Expected Annual Net Income and compare the expected value to estimate provided in case. </a:t>
            </a:r>
          </a:p>
          <a:p>
            <a:r>
              <a:rPr lang="en-US" sz="2000" dirty="0"/>
              <a:t>Should ChinaCarb possibly adjust their Risk Tolerance level if large differences surface?</a:t>
            </a:r>
          </a:p>
          <a:p>
            <a:r>
              <a:rPr lang="en-US" sz="2000" dirty="0"/>
              <a:t>88% decrease in expected annual income compared to the 2011 estimate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637E3E-5722-4647-A3E8-DCEEB7CE580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370322" y="1402080"/>
            <a:ext cx="5547358" cy="467444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4593E9A-A774-4949-9488-8843875FA1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733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479"/>
    </mc:Choice>
    <mc:Fallback>
      <p:transition spd="slow" advTm="1304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D9D99-958B-4190-B4DB-96F4AA722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Forecasting Raw Material Cost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E6CC4D25-C68E-4CD7-B997-1CC48DA9F70A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28039258"/>
              </p:ext>
            </p:extLst>
          </p:nvPr>
        </p:nvGraphicFramePr>
        <p:xfrm>
          <a:off x="6370638" y="2103438"/>
          <a:ext cx="4754562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7281">
                  <a:extLst>
                    <a:ext uri="{9D8B030D-6E8A-4147-A177-3AD203B41FA5}">
                      <a16:colId xmlns:a16="http://schemas.microsoft.com/office/drawing/2014/main" val="1174035875"/>
                    </a:ext>
                  </a:extLst>
                </a:gridCol>
                <a:gridCol w="2377281">
                  <a:extLst>
                    <a:ext uri="{9D8B030D-6E8A-4147-A177-3AD203B41FA5}">
                      <a16:colId xmlns:a16="http://schemas.microsoft.com/office/drawing/2014/main" val="2290490974"/>
                    </a:ext>
                  </a:extLst>
                </a:gridCol>
              </a:tblGrid>
              <a:tr h="321284">
                <a:tc>
                  <a:txBody>
                    <a:bodyPr/>
                    <a:lstStyle/>
                    <a:p>
                      <a:r>
                        <a:rPr lang="en-US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Forecast ($)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8935172"/>
                  </a:ext>
                </a:extLst>
              </a:tr>
              <a:tr h="321284">
                <a:tc>
                  <a:txBody>
                    <a:bodyPr/>
                    <a:lstStyle/>
                    <a:p>
                      <a:r>
                        <a:rPr lang="en-US" dirty="0"/>
                        <a:t>2011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3774.94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5508289"/>
                  </a:ext>
                </a:extLst>
              </a:tr>
              <a:tr h="321284">
                <a:tc>
                  <a:txBody>
                    <a:bodyPr/>
                    <a:lstStyle/>
                    <a:p>
                      <a:r>
                        <a:rPr lang="en-US" dirty="0"/>
                        <a:t>2012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3850.49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4066392"/>
                  </a:ext>
                </a:extLst>
              </a:tr>
              <a:tr h="321284">
                <a:tc>
                  <a:txBody>
                    <a:bodyPr/>
                    <a:lstStyle/>
                    <a:p>
                      <a:r>
                        <a:rPr lang="en-US" dirty="0"/>
                        <a:t>2013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3926.05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4877246"/>
                  </a:ext>
                </a:extLst>
              </a:tr>
              <a:tr h="321284">
                <a:tc>
                  <a:txBody>
                    <a:bodyPr/>
                    <a:lstStyle/>
                    <a:p>
                      <a:r>
                        <a:rPr lang="en-US" dirty="0"/>
                        <a:t>2014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4001.60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1978986"/>
                  </a:ext>
                </a:extLst>
              </a:tr>
              <a:tr h="321284">
                <a:tc>
                  <a:txBody>
                    <a:bodyPr/>
                    <a:lstStyle/>
                    <a:p>
                      <a:r>
                        <a:rPr lang="en-US" dirty="0"/>
                        <a:t>2015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4077.15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2964074"/>
                  </a:ext>
                </a:extLst>
              </a:tr>
              <a:tr h="321284">
                <a:tc>
                  <a:txBody>
                    <a:bodyPr/>
                    <a:lstStyle/>
                    <a:p>
                      <a:r>
                        <a:rPr lang="en-US" dirty="0"/>
                        <a:t>2016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4152.71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7835754"/>
                  </a:ext>
                </a:extLst>
              </a:tr>
              <a:tr h="321284">
                <a:tc>
                  <a:txBody>
                    <a:bodyPr/>
                    <a:lstStyle/>
                    <a:p>
                      <a:r>
                        <a:rPr lang="en-US" dirty="0"/>
                        <a:t>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4228.26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4495601"/>
                  </a:ext>
                </a:extLst>
              </a:tr>
              <a:tr h="321284">
                <a:tc>
                  <a:txBody>
                    <a:bodyPr/>
                    <a:lstStyle/>
                    <a:p>
                      <a:r>
                        <a:rPr lang="en-US" dirty="0"/>
                        <a:t>2018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4303.81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6931637"/>
                  </a:ext>
                </a:extLst>
              </a:tr>
              <a:tr h="321284">
                <a:tc>
                  <a:txBody>
                    <a:bodyPr/>
                    <a:lstStyle/>
                    <a:p>
                      <a:r>
                        <a:rPr lang="en-US" dirty="0"/>
                        <a:t>2019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4379.37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0930512"/>
                  </a:ext>
                </a:extLst>
              </a:tr>
              <a:tr h="321284">
                <a:tc>
                  <a:txBody>
                    <a:bodyPr/>
                    <a:lstStyle/>
                    <a:p>
                      <a:r>
                        <a:rPr lang="en-US" dirty="0"/>
                        <a:t>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4454.92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534781"/>
                  </a:ext>
                </a:extLst>
              </a:tr>
              <a:tr h="321284">
                <a:tc>
                  <a:txBody>
                    <a:bodyPr/>
                    <a:lstStyle/>
                    <a:p>
                      <a:r>
                        <a:rPr lang="en-US" dirty="0"/>
                        <a:t>2021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4530.48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7599556"/>
                  </a:ext>
                </a:extLst>
              </a:tr>
            </a:tbl>
          </a:graphicData>
        </a:graphic>
      </p:graphicFrame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D9D7BC43-7D72-40D9-AD33-9CDB981ECAB1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131865379"/>
              </p:ext>
            </p:extLst>
          </p:nvPr>
        </p:nvGraphicFramePr>
        <p:xfrm>
          <a:off x="685800" y="2103438"/>
          <a:ext cx="5135563" cy="41119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EC7A854-A41B-4972-98D8-5935C5C0E7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965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495"/>
    </mc:Choice>
    <mc:Fallback>
      <p:transition spd="slow" advTm="514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TM03457510[[fn=Savon]]</Template>
  <TotalTime>166</TotalTime>
  <Words>172</Words>
  <Application>Microsoft Office PowerPoint</Application>
  <PresentationFormat>Widescreen</PresentationFormat>
  <Paragraphs>44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Garamond</vt:lpstr>
      <vt:lpstr>Savon</vt:lpstr>
      <vt:lpstr>ChinaCarb Simulation</vt:lpstr>
      <vt:lpstr>Who is ChinaCarb?</vt:lpstr>
      <vt:lpstr>Two Potential Options</vt:lpstr>
      <vt:lpstr>Simulation Outcome</vt:lpstr>
      <vt:lpstr>Forecasting Raw Material Cost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China Carb Simulation</dc:title>
  <dc:creator>Phillip Frederick</dc:creator>
  <cp:lastModifiedBy>Phillip Frederick</cp:lastModifiedBy>
  <cp:revision>16</cp:revision>
  <dcterms:created xsi:type="dcterms:W3CDTF">2020-10-03T23:34:26Z</dcterms:created>
  <dcterms:modified xsi:type="dcterms:W3CDTF">2020-10-04T18:02:59Z</dcterms:modified>
</cp:coreProperties>
</file>

<file path=docProps/thumbnail.jpeg>
</file>